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sldIdLst>
    <p:sldId id="262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1873250" y="2827804"/>
            <a:ext cx="854319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使用 </a:t>
            </a:r>
            <a:r>
              <a:rPr lang="en-US" altLang="zh-TW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CSS </a:t>
            </a:r>
            <a:r>
              <a:rPr lang="zh-TW" altLang="en-US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設計版面與特效</a:t>
            </a:r>
            <a:endParaRPr lang="en-US" sz="54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3917482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EIGHT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ACB6EB8A-2875-42CC-B6BF-FA19E4DCC9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設定區塊大小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0FB4C3-23B2-4967-BCBE-11214CB90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346EFE5C-52C4-4136-B68C-C36C3F5A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14" y="2600325"/>
            <a:ext cx="7419975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082F06-09EB-4B37-BF5D-6F415062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8E1B3305-65E2-44A4-B393-5A4ABE07732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設定區塊大小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8D8454-1E21-4BBB-95AC-E4559DF94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41EB9575-7DDD-4870-82EF-313F3668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1481139"/>
            <a:ext cx="6769100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27DD777-1271-4862-BF37-B738F31D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D7F42568-4BAB-457A-BBB9-C3A970254E3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8-2 </a:t>
            </a:r>
            <a:r>
              <a:rPr lang="en-US" altLang="en-US" sz="4400"/>
              <a:t>控制元素定位</a:t>
            </a:r>
            <a:endParaRPr lang="zh-TW" altLang="en-US" sz="4400"/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51C4ADD7-46E2-4503-8577-0137709A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使用 float 屬性製作文繞圖效果</a:t>
            </a:r>
            <a:endParaRPr lang="zh-TW" altLang="en-US"/>
          </a:p>
        </p:txBody>
      </p:sp>
      <p:grpSp>
        <p:nvGrpSpPr>
          <p:cNvPr id="14340" name="Group 7">
            <a:extLst>
              <a:ext uri="{FF2B5EF4-FFF2-40B4-BE49-F238E27FC236}">
                <a16:creationId xmlns:a16="http://schemas.microsoft.com/office/drawing/2014/main" id="{D6687190-6151-404B-BEC8-632E37195048}"/>
              </a:ext>
            </a:extLst>
          </p:cNvPr>
          <p:cNvGrpSpPr>
            <a:grpSpLocks/>
          </p:cNvGrpSpPr>
          <p:nvPr/>
        </p:nvGrpSpPr>
        <p:grpSpPr bwMode="auto">
          <a:xfrm>
            <a:off x="3719513" y="2133601"/>
            <a:ext cx="4953000" cy="4532313"/>
            <a:chOff x="1383" y="1344"/>
            <a:chExt cx="3120" cy="2855"/>
          </a:xfrm>
        </p:grpSpPr>
        <p:pic>
          <p:nvPicPr>
            <p:cNvPr id="14341" name="Picture 5">
              <a:extLst>
                <a:ext uri="{FF2B5EF4-FFF2-40B4-BE49-F238E27FC236}">
                  <a16:creationId xmlns:a16="http://schemas.microsoft.com/office/drawing/2014/main" id="{B7EEEE69-0E9C-4C66-B83A-52BB51F65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1979"/>
              <a:ext cx="3120" cy="2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39AB6DC2-E21D-4975-A3BD-38156A019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1344"/>
              <a:ext cx="1506" cy="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88CA98-6F6A-4197-8377-9E4CE62F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CE01468B-03E5-4500-96B1-76695E1467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float 屬性製作文繞圖效果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DD1A45-EDDD-40F8-8E26-63C684FE2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7">
            <a:extLst>
              <a:ext uri="{FF2B5EF4-FFF2-40B4-BE49-F238E27FC236}">
                <a16:creationId xmlns:a16="http://schemas.microsoft.com/office/drawing/2014/main" id="{93593E5D-AFC6-4322-BE5F-9B83A79D0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650" y="1484314"/>
            <a:ext cx="7632700" cy="519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548BF6-1536-4576-9CD4-5F78D66B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AA3E3206-1CF6-4834-8CA9-798F2E4ED9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float 屬性製作文繞圖效果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DE8C373-69CF-486B-9701-148D0819A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723ECCCA-DDD2-4561-919D-0B06CB4C4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1397001"/>
            <a:ext cx="7416800" cy="528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CFDAF0-EBA7-4097-92DD-A876179B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6373B8DD-FC4F-4B40-83F2-9523FCEBCC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float 屬性製作文繞圖效果</a:t>
            </a:r>
            <a:endParaRPr lang="zh-TW" altLang="en-US" sz="4400"/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9B92F78D-9F4C-4982-BEB9-BF2E7CEB2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div </a:t>
            </a:r>
            <a:r>
              <a:rPr lang="zh-TW" altLang="en-US"/>
              <a:t>元素</a:t>
            </a:r>
          </a:p>
          <a:p>
            <a:pPr lvl="1"/>
            <a:r>
              <a:rPr lang="en-US" altLang="zh-TW"/>
              <a:t>div </a:t>
            </a:r>
            <a:r>
              <a:rPr lang="zh-TW" altLang="en-US"/>
              <a:t>是區塊元素；</a:t>
            </a:r>
            <a:r>
              <a:rPr lang="en-US" altLang="zh-TW"/>
              <a:t>span </a:t>
            </a:r>
            <a:r>
              <a:rPr lang="zh-TW" altLang="en-US"/>
              <a:t>則為行內元素。想替 </a:t>
            </a:r>
            <a:r>
              <a:rPr lang="en-US" altLang="zh-TW"/>
              <a:t>HTML </a:t>
            </a:r>
            <a:r>
              <a:rPr lang="zh-TW" altLang="en-US"/>
              <a:t>文件局部內容套用 </a:t>
            </a:r>
            <a:r>
              <a:rPr lang="en-US" altLang="zh-TW"/>
              <a:t>CSS </a:t>
            </a:r>
            <a:r>
              <a:rPr lang="zh-TW" altLang="en-US"/>
              <a:t>樣式或用 </a:t>
            </a:r>
            <a:r>
              <a:rPr lang="en-US" altLang="zh-TW"/>
              <a:t>JavaScript </a:t>
            </a:r>
            <a:r>
              <a:rPr lang="zh-TW" altLang="en-US"/>
              <a:t>控制</a:t>
            </a:r>
            <a:r>
              <a:rPr lang="en-US" altLang="zh-TW"/>
              <a:t>, </a:t>
            </a:r>
            <a:r>
              <a:rPr lang="zh-TW" altLang="en-US"/>
              <a:t>就可以視情況使用 </a:t>
            </a:r>
            <a:r>
              <a:rPr lang="en-US" altLang="zh-TW"/>
              <a:t>div </a:t>
            </a:r>
            <a:r>
              <a:rPr lang="zh-TW" altLang="en-US"/>
              <a:t>或 </a:t>
            </a:r>
            <a:r>
              <a:rPr lang="en-US" altLang="zh-TW"/>
              <a:t>span </a:t>
            </a:r>
            <a:r>
              <a:rPr lang="zh-TW" altLang="en-US"/>
              <a:t>元素來標示。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89DD34-977E-4706-B0E5-62DFAF25C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3BD1CDF1-C449-48F8-AA3D-9FFF19AAD9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 clear 屬性限制區塊左右有無 float 區塊</a:t>
            </a:r>
            <a:endParaRPr lang="zh-TW" altLang="en-US" sz="4400"/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21267057-384A-4233-8766-5BF45AA4C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none</a:t>
            </a:r>
            <a:r>
              <a:rPr lang="zh-TW" altLang="en-US"/>
              <a:t>：預設值</a:t>
            </a:r>
            <a:r>
              <a:rPr lang="en-US" altLang="zh-TW"/>
              <a:t>, </a:t>
            </a:r>
            <a:r>
              <a:rPr lang="zh-TW" altLang="en-US"/>
              <a:t>維持原排列方式。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left</a:t>
            </a:r>
            <a:r>
              <a:rPr lang="zh-TW" altLang="en-US"/>
              <a:t>：若左邊出現 </a:t>
            </a:r>
            <a:r>
              <a:rPr lang="en-US" altLang="zh-TW"/>
              <a:t>float </a:t>
            </a:r>
            <a:r>
              <a:rPr lang="zh-TW" altLang="en-US"/>
              <a:t>區塊</a:t>
            </a:r>
            <a:r>
              <a:rPr lang="en-US" altLang="zh-TW"/>
              <a:t>, </a:t>
            </a:r>
            <a:r>
              <a:rPr lang="zh-TW" altLang="en-US"/>
              <a:t>則將本區塊向下移</a:t>
            </a:r>
            <a:r>
              <a:rPr lang="en-US" altLang="zh-TW"/>
              <a:t>, </a:t>
            </a:r>
            <a:r>
              <a:rPr lang="zh-TW" altLang="en-US"/>
              <a:t>直到左邊沒有 </a:t>
            </a:r>
            <a:r>
              <a:rPr lang="en-US" altLang="zh-TW"/>
              <a:t>float </a:t>
            </a:r>
            <a:r>
              <a:rPr lang="zh-TW" altLang="en-US"/>
              <a:t>區塊為止。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right</a:t>
            </a:r>
            <a:r>
              <a:rPr lang="zh-TW" altLang="en-US"/>
              <a:t>：若右邊出現 </a:t>
            </a:r>
            <a:r>
              <a:rPr lang="en-US" altLang="zh-TW"/>
              <a:t>float </a:t>
            </a:r>
            <a:r>
              <a:rPr lang="zh-TW" altLang="en-US"/>
              <a:t>區塊</a:t>
            </a:r>
            <a:r>
              <a:rPr lang="en-US" altLang="zh-TW"/>
              <a:t>, </a:t>
            </a:r>
            <a:r>
              <a:rPr lang="zh-TW" altLang="en-US"/>
              <a:t>則將本區塊向下移</a:t>
            </a:r>
            <a:r>
              <a:rPr lang="en-US" altLang="zh-TW"/>
              <a:t>, </a:t>
            </a:r>
            <a:r>
              <a:rPr lang="zh-TW" altLang="en-US"/>
              <a:t>直到右邊沒有 </a:t>
            </a:r>
            <a:r>
              <a:rPr lang="en-US" altLang="zh-TW"/>
              <a:t>float </a:t>
            </a:r>
            <a:r>
              <a:rPr lang="zh-TW" altLang="en-US"/>
              <a:t>區塊為止。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both</a:t>
            </a:r>
            <a:r>
              <a:rPr lang="zh-TW" altLang="en-US"/>
              <a:t>：若左右任一邊出現 </a:t>
            </a:r>
            <a:r>
              <a:rPr lang="en-US" altLang="zh-TW"/>
              <a:t>float </a:t>
            </a:r>
            <a:r>
              <a:rPr lang="zh-TW" altLang="en-US"/>
              <a:t>區塊</a:t>
            </a:r>
            <a:r>
              <a:rPr lang="en-US" altLang="zh-TW"/>
              <a:t>,  </a:t>
            </a:r>
            <a:r>
              <a:rPr lang="zh-TW" altLang="en-US"/>
              <a:t>則將本區塊向下移</a:t>
            </a:r>
            <a:r>
              <a:rPr lang="en-US" altLang="zh-TW"/>
              <a:t>,  </a:t>
            </a:r>
            <a:r>
              <a:rPr lang="zh-TW" altLang="en-US"/>
              <a:t>直到兩邊都沒有 </a:t>
            </a:r>
            <a:r>
              <a:rPr lang="en-US" altLang="zh-TW"/>
              <a:t>float </a:t>
            </a:r>
            <a:r>
              <a:rPr lang="zh-TW" altLang="en-US"/>
              <a:t>區塊為止。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3A165E2-492D-43B6-9643-A059C19E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E7C21712-54EE-4EF6-8C1F-03890AD1732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>
                <a:solidFill>
                  <a:srgbClr val="000000"/>
                </a:solidFill>
                <a:latin typeface="Calibri" panose="020F0502020204030204" pitchFamily="34" charset="0"/>
              </a:rPr>
              <a:t>利用 clear 屬性限制區塊左右有無 float 區塊</a:t>
            </a:r>
            <a:endParaRPr lang="zh-TW" altLang="en-US" sz="4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325410-8A43-4A19-8C44-8112C6DB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982681AF-4B42-45D6-8C6C-FD8C3E3D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64" y="1646239"/>
            <a:ext cx="837247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8A4E345-06A0-4F38-87C0-CDB17066F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C7D2BD39-B692-4BAD-B1C1-AD2D27D6D78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position 屬性定位</a:t>
            </a:r>
            <a:endParaRPr lang="zh-TW" altLang="en-US" sz="4400"/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0092C7E3-E6C6-4C97-A283-671B31619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static</a:t>
            </a:r>
            <a:r>
              <a:rPr lang="zh-TW" altLang="en-US"/>
              <a:t>：預設值</a:t>
            </a:r>
            <a:r>
              <a:rPr lang="en-US" altLang="zh-TW"/>
              <a:t>, </a:t>
            </a:r>
            <a:r>
              <a:rPr lang="zh-TW" altLang="en-US"/>
              <a:t>表示採預設的排版方式。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relative</a:t>
            </a:r>
            <a:r>
              <a:rPr lang="zh-TW" altLang="en-US"/>
              <a:t>：指定相對位置</a:t>
            </a:r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32239150-86DB-4A28-8299-B85FA02BC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2636839"/>
            <a:ext cx="40862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2483E6-8263-4191-B956-67BFB621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D918B32B-E1E9-451E-9018-84DB09D8AF2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position 屬性定位</a:t>
            </a:r>
            <a:endParaRPr lang="zh-TW" altLang="en-US" sz="4400"/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25C480E8-4838-4035-99C4-BCC77E81D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absolute：指定絕對位置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CA4A3D82-14AC-4375-A191-BB8D4F0F4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2349500"/>
            <a:ext cx="59055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24CB160-ACE4-4DD6-AEFA-DFBFCA9E1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8863E589-34C2-478F-9189-6A850BCF7D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8-1 CSS BOX </a:t>
            </a:r>
            <a:r>
              <a:rPr lang="zh-TW" altLang="en-US" sz="4400"/>
              <a:t>模型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0D5CA404-FCC4-4851-8259-D2F415AEB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認識 CSS BOX 模型</a:t>
            </a:r>
            <a:endParaRPr lang="zh-TW" altLang="en-US"/>
          </a:p>
        </p:txBody>
      </p:sp>
      <p:pic>
        <p:nvPicPr>
          <p:cNvPr id="4100" name="Picture 11">
            <a:extLst>
              <a:ext uri="{FF2B5EF4-FFF2-40B4-BE49-F238E27FC236}">
                <a16:creationId xmlns:a16="http://schemas.microsoft.com/office/drawing/2014/main" id="{7EDF21F2-8482-4B5D-8E6D-CAF55441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205038"/>
            <a:ext cx="85725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E4D4742-4134-4FDC-88A2-6A5869FD5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8FEB4025-A320-41BA-B6E6-293F6E9828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position 屬性定位</a:t>
            </a:r>
            <a:endParaRPr lang="zh-TW" altLang="en-US" sz="4400"/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61F59F0E-03E7-442E-86DF-9B206CCCD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fixed：表示區塊會固定在瀏覽器視窗畫面上,  同樣不依預設方式排列</a:t>
            </a: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AECE67A7-6FA5-4AF5-8993-C34201480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2492375"/>
            <a:ext cx="5976938" cy="423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E18662-388A-499F-B113-C66990AB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8852D3BE-5BF8-42CD-B4B9-B3D09D8EEBD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position 屬性定位</a:t>
            </a:r>
            <a:endParaRPr lang="zh-TW" altLang="en-US" sz="4400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6C2663FE-B315-47EE-89F7-FFB38A14A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DDCEB099-F9A1-4249-A9AF-5933E9D4A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417639"/>
            <a:ext cx="8785225" cy="512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63D3A0-2E48-466A-A9EA-44025228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0E174D8B-AD2C-4DCC-B6A5-B59E7A27C39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position 屬性定位</a:t>
            </a:r>
            <a:endParaRPr lang="zh-TW" altLang="en-US" sz="4400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E8163EE4-C256-417B-9ACB-D9446248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D9F926CF-16D6-4310-A6ED-981F3734A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84314"/>
            <a:ext cx="7840662" cy="5227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24F515-7E3C-47F7-B829-102432552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AB2FDE02-7711-47BB-AC4E-CF90D76859F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8-3 多欄版面的設計</a:t>
            </a:r>
            <a:endParaRPr lang="zh-TW" altLang="en-US" sz="4400"/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73D2FF4F-F961-4070-9CC5-5D47504E6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兩欄式版面</a:t>
            </a:r>
            <a:endParaRPr lang="zh-TW" altLang="en-US"/>
          </a:p>
        </p:txBody>
      </p:sp>
      <p:pic>
        <p:nvPicPr>
          <p:cNvPr id="25604" name="Picture 7">
            <a:extLst>
              <a:ext uri="{FF2B5EF4-FFF2-40B4-BE49-F238E27FC236}">
                <a16:creationId xmlns:a16="http://schemas.microsoft.com/office/drawing/2014/main" id="{0D633A80-B688-4D2C-A133-0D4195FAD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120901"/>
            <a:ext cx="619125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BAA6E1-8E00-4DB4-9F0A-D605B5BDF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101BFCFF-9B07-45C6-8EAB-5D19EDD1E8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兩欄式版面</a:t>
            </a:r>
            <a:endParaRPr lang="zh-TW" altLang="en-US" sz="4400"/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C4053E80-C543-41A9-B2EC-D930F5B24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4156B58C-37D0-42FE-9406-AE9781F22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24125"/>
            <a:ext cx="7162800" cy="180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719A52B-6532-4EF3-9472-C01E3C46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87EB00F2-308E-42AC-AC4D-33B1F25A36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兩欄式版面</a:t>
            </a:r>
            <a:endParaRPr lang="zh-TW" altLang="en-US" sz="4400"/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866C6733-CA10-49F6-8CAA-C1DA8DAAA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A1CF2F9A-D948-4BAF-954C-869C4075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484314"/>
            <a:ext cx="5543550" cy="522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3C170A-8210-40A5-BAC2-35F3BDDE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FD6FEB18-42C0-4701-8FA9-EE906B0C05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兩欄式版面</a:t>
            </a:r>
            <a:endParaRPr lang="zh-TW" altLang="en-US" sz="4400"/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D657FC92-5B50-4956-A407-84AFF2EA5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F53633BA-9C32-449E-A90E-EEBC0092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4" y="2198689"/>
            <a:ext cx="8929687" cy="26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62E8CF4-1E85-4476-A1EF-B8709973F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561CC8DC-87C0-4740-A3E2-60FE3203B0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8-4 </a:t>
            </a:r>
            <a:r>
              <a:rPr lang="en-US" altLang="en-US" sz="4400"/>
              <a:t>CSS 特效</a:t>
            </a:r>
            <a:endParaRPr lang="zh-TW" altLang="en-US" sz="4400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198EF461-305E-4FEA-ACA7-C3A3E9426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濾鏡特效</a:t>
            </a:r>
            <a:endParaRPr lang="en-US" altLang="zh-TW"/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-webkit-</a:t>
            </a:r>
            <a:r>
              <a:rPr lang="zh-TW" altLang="en-US"/>
              <a:t>：適用於 </a:t>
            </a:r>
            <a:r>
              <a:rPr lang="en-US" altLang="zh-TW"/>
              <a:t>Chrome, Opera </a:t>
            </a:r>
            <a:r>
              <a:rPr lang="zh-TW" altLang="en-US"/>
              <a:t>和 </a:t>
            </a:r>
            <a:r>
              <a:rPr lang="en-US" altLang="zh-TW"/>
              <a:t>Safari </a:t>
            </a:r>
            <a:r>
              <a:rPr lang="zh-TW" altLang="en-US"/>
              <a:t>瀏覽器。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-moz-</a:t>
            </a:r>
            <a:r>
              <a:rPr lang="zh-TW" altLang="en-US"/>
              <a:t>：適用於  </a:t>
            </a:r>
            <a:r>
              <a:rPr lang="en-US" altLang="zh-TW"/>
              <a:t>Firefox  </a:t>
            </a:r>
            <a:r>
              <a:rPr lang="zh-TW" altLang="en-US"/>
              <a:t>瀏覽器。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-ms-</a:t>
            </a:r>
            <a:r>
              <a:rPr lang="zh-TW" altLang="en-US"/>
              <a:t>：適用於 </a:t>
            </a:r>
            <a:r>
              <a:rPr lang="en-US" altLang="zh-TW"/>
              <a:t>Internet Explorer </a:t>
            </a:r>
            <a:r>
              <a:rPr lang="zh-TW" altLang="en-US"/>
              <a:t>瀏覽器。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66C871-1109-4A93-983E-E98F49D4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F56B1CF8-D91F-45D5-985B-8406C975842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69FB711-4C63-4A9E-A2B7-112DD389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57798A66-3D5C-4673-A138-B4559B4E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1484313"/>
            <a:ext cx="6119812" cy="520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70ABCF-FAC3-400C-9234-F438DC8B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20466171-BFCA-4845-A787-B01589874C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03214B7-351B-4720-86AF-D2FC099B8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3C353F77-5B71-4AA8-B723-3BA78646A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9" y="1604964"/>
            <a:ext cx="74009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725ACF-9BBE-40D4-B696-0579E182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11AEEC33-6D7C-4EC8-824B-EC5EC59A1E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3A4A07B-8EDD-4C91-A38C-67AFFD989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0257C6D7-FB15-4852-A4B2-4F03671B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773238"/>
            <a:ext cx="7067550" cy="470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6799BA2-CE8F-4520-91BB-F856E82F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CB8D89DF-1E8E-4571-BD05-350727E5E2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349BB30-2480-4910-B9EC-95272633A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70A145E6-9040-49F7-99D8-4854A938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539" y="1682751"/>
            <a:ext cx="740092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87850B-1BC0-4C37-8686-DA1A3C66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FDE3BF3F-0E91-4AFF-8563-F03C2CF6DFD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A1D97A4-4BBF-424D-A1DE-F96B07742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89882BC9-D449-4795-832C-5DF0E60BD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487488"/>
            <a:ext cx="7391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9A53AC-3420-460B-B557-BF2EC32A7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3370DE55-DC2E-44B0-86CC-686C1794650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1F97E6C-4F08-47FF-80F7-CCDC0B8A9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6795E0AE-E9EE-42EA-B9D9-C61FA6164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619250"/>
            <a:ext cx="7391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D1149B-7C52-48DB-B846-02557F9E4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2FF796F0-B2EE-43E9-AAAB-03F25B357C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濾鏡特效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2E0C94-7F85-4405-8673-E69ED4E5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19BA551E-233F-4680-AAB1-624340780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1511300"/>
            <a:ext cx="8702675" cy="473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54A613D-A9F9-4FAB-9C2A-A553241C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99FC6A34-A08D-40AC-882C-CB2711C085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陰影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8EA4AB55-01A4-417E-94A2-9A9BBCE4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X </a:t>
            </a:r>
            <a:r>
              <a:rPr lang="zh-TW" altLang="en-US"/>
              <a:t>軸偏移及 </a:t>
            </a:r>
            <a:r>
              <a:rPr lang="en-US" altLang="zh-TW"/>
              <a:t>Y </a:t>
            </a:r>
            <a:r>
              <a:rPr lang="zh-TW" altLang="en-US"/>
              <a:t>軸位偏移：這 </a:t>
            </a:r>
            <a:r>
              <a:rPr lang="en-US" altLang="zh-TW"/>
              <a:t>2 </a:t>
            </a:r>
            <a:r>
              <a:rPr lang="zh-TW" altLang="en-US"/>
              <a:t>個值為必要參數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模糊半徑：此為選用參數</a:t>
            </a:r>
            <a:r>
              <a:rPr lang="en-US" altLang="zh-TW"/>
              <a:t>, </a:t>
            </a:r>
            <a:r>
              <a:rPr lang="zh-TW" altLang="en-US"/>
              <a:t>用來設定陰影的邊緣是平滑 </a:t>
            </a:r>
            <a:r>
              <a:rPr lang="en-US" altLang="zh-TW"/>
              <a:t>(</a:t>
            </a:r>
            <a:r>
              <a:rPr lang="zh-TW" altLang="en-US"/>
              <a:t>預設值</a:t>
            </a:r>
            <a:r>
              <a:rPr lang="en-US" altLang="zh-TW"/>
              <a:t>) </a:t>
            </a:r>
            <a:r>
              <a:rPr lang="zh-TW" altLang="en-US"/>
              <a:t>或是有模糊的效果。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陰影顏色：選用參數。</a:t>
            </a:r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0506A8B3-2FCB-454F-BABE-03D2E42D0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4076701"/>
            <a:ext cx="33147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59CDBC-3A7F-457A-AA6A-878546C6D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E57DE79E-2842-437D-9E84-4AA65C2663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陰影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3A2A218-10BC-4C09-AF99-5E55E42BC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0CA8BFF9-9ECB-475F-8AB2-AE1249B7F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4" y="1776414"/>
            <a:ext cx="7686675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0E3CF8-96F8-40C5-92A6-420660DE9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9F738AAE-7808-4CC5-A23B-2ACD71234B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陰影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B1429F-5032-41BD-8A90-E61233DCF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E878B33D-43AA-4011-8091-E95026EF8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44639"/>
            <a:ext cx="8229600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065C3DA-9D69-41A7-9E69-BA5B34FB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F701A14A-9FB3-4AB5-8F8C-A24AA7DE19D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陰影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08F62A-4A1A-44B1-981A-F83517F8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08EE70CF-F331-4422-8BA9-F5A994FD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628900"/>
            <a:ext cx="8458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CF5732-B72C-4C9B-9966-75BFF7082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E7EE871C-33CD-43B2-A871-BAA62835C5C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陰影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EE09845-2FB0-4A23-AB20-A79980CA0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2D2735EE-BF1B-4524-A8E7-3E69EE3D7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4" y="1450975"/>
            <a:ext cx="7775575" cy="529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CBA2BA-2B1E-46C4-9125-C2462B0D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AD1AF27B-28E0-4BCB-814E-EE266EC96B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41987" name="內容版面配置區 2">
            <a:extLst>
              <a:ext uri="{FF2B5EF4-FFF2-40B4-BE49-F238E27FC236}">
                <a16:creationId xmlns:a16="http://schemas.microsoft.com/office/drawing/2014/main" id="{BDC2AE65-C192-491D-BBA8-91705D116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transition-duration</a:t>
            </a:r>
            <a:r>
              <a:rPr lang="zh-TW" altLang="en-US"/>
              <a:t>：指定轉移過程時間長度</a:t>
            </a:r>
            <a:r>
              <a:rPr lang="en-US" altLang="zh-TW"/>
              <a:t>, </a:t>
            </a:r>
            <a:r>
              <a:rPr lang="zh-TW" altLang="en-US"/>
              <a:t>預設為 </a:t>
            </a:r>
            <a:r>
              <a:rPr lang="en-US" altLang="zh-TW"/>
              <a:t>0 </a:t>
            </a:r>
            <a:r>
              <a:rPr lang="zh-TW" altLang="en-US"/>
              <a:t>秒。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transition-delay</a:t>
            </a:r>
            <a:r>
              <a:rPr lang="zh-TW" altLang="en-US"/>
              <a:t>：指定轉移延遲多久才開始</a:t>
            </a:r>
            <a:r>
              <a:rPr lang="en-US" altLang="zh-TW"/>
              <a:t>,  </a:t>
            </a:r>
            <a:r>
              <a:rPr lang="zh-TW" altLang="en-US"/>
              <a:t>預設為  </a:t>
            </a:r>
            <a:r>
              <a:rPr lang="en-US" altLang="zh-TW"/>
              <a:t>0  </a:t>
            </a:r>
            <a:r>
              <a:rPr lang="zh-TW" altLang="en-US"/>
              <a:t>秒。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transition-property</a:t>
            </a:r>
            <a:r>
              <a:rPr lang="zh-TW" altLang="en-US"/>
              <a:t>：指定轉移的屬性</a:t>
            </a:r>
            <a:r>
              <a:rPr lang="en-US" altLang="zh-TW"/>
              <a:t>, </a:t>
            </a:r>
            <a:r>
              <a:rPr lang="zh-TW" altLang="en-US"/>
              <a:t>預設為所有屬性。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transition-timing-function</a:t>
            </a:r>
            <a:r>
              <a:rPr lang="zh-TW" altLang="en-US"/>
              <a:t>：指定轉移過程的變化速率</a:t>
            </a:r>
          </a:p>
        </p:txBody>
      </p:sp>
      <p:grpSp>
        <p:nvGrpSpPr>
          <p:cNvPr id="41988" name="Group 7">
            <a:extLst>
              <a:ext uri="{FF2B5EF4-FFF2-40B4-BE49-F238E27FC236}">
                <a16:creationId xmlns:a16="http://schemas.microsoft.com/office/drawing/2014/main" id="{27553BA2-9A12-413A-9316-29AB961F5061}"/>
              </a:ext>
            </a:extLst>
          </p:cNvPr>
          <p:cNvGrpSpPr>
            <a:grpSpLocks/>
          </p:cNvGrpSpPr>
          <p:nvPr/>
        </p:nvGrpSpPr>
        <p:grpSpPr bwMode="auto">
          <a:xfrm>
            <a:off x="1614489" y="5483225"/>
            <a:ext cx="8963025" cy="1087438"/>
            <a:chOff x="57" y="3454"/>
            <a:chExt cx="5646" cy="685"/>
          </a:xfrm>
        </p:grpSpPr>
        <p:pic>
          <p:nvPicPr>
            <p:cNvPr id="41989" name="Picture 5">
              <a:extLst>
                <a:ext uri="{FF2B5EF4-FFF2-40B4-BE49-F238E27FC236}">
                  <a16:creationId xmlns:a16="http://schemas.microsoft.com/office/drawing/2014/main" id="{23036CC3-1BBB-485E-93EE-1931AF2F8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" y="3454"/>
              <a:ext cx="564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2BCE6153-0122-4BF5-B6D9-04848025D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929"/>
              <a:ext cx="510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512094-7144-47BD-B7DD-9208C3739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8D24FDD2-5ABB-4392-A643-528F1ECB533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8F16B79-6788-4655-9CFF-44DDE90B2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7F464786-C70E-4727-AAE5-40AEBF9E4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84314"/>
            <a:ext cx="7920038" cy="517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1393FA-952D-4625-9D52-97EA43DD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CE1FAD21-BC6D-420C-8D1F-B04E9FD43A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145A824-B216-4F08-A699-E787A8030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44D788FD-9CB6-4C7A-8E0F-A464F998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4" y="1484314"/>
            <a:ext cx="496093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145154-11A9-4F24-9A8B-F93CE7B7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CC7084F6-E8FD-45F5-A683-A2CC6CC194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37AD228-E619-4946-AEDA-82CC7DCD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A6A23A82-0313-4D4F-AAF0-D21743EB7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554164"/>
            <a:ext cx="866775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2162E8-DA49-4090-BD53-8A3C2864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443CD8A1-5232-4087-A2A0-144274D8F4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DCCBBE-D362-4041-A222-795ACCD51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0783F397-7FC1-45F2-A46A-DD3A675B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9" y="1692275"/>
            <a:ext cx="63341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0A06F0-526C-4544-BBB8-7A1E8E44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418591BC-4BD8-4C24-B081-5109069F6B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08AC16-9FBE-4FF4-BCBD-6AD0D8CBF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491BF248-DEAE-498C-BCE4-7B83B0B38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947864"/>
            <a:ext cx="833437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0C9AF74-FE6E-4A0B-89CA-56234A2BC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ABCB7B02-92B0-47E5-8E86-5C4A32A015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D8B2A7E-2C05-4751-AE62-0E3AD238A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7108" name="Group 7">
            <a:extLst>
              <a:ext uri="{FF2B5EF4-FFF2-40B4-BE49-F238E27FC236}">
                <a16:creationId xmlns:a16="http://schemas.microsoft.com/office/drawing/2014/main" id="{CF421FCA-B5C0-4C36-AD0D-1F3C67A6A9E6}"/>
              </a:ext>
            </a:extLst>
          </p:cNvPr>
          <p:cNvGrpSpPr>
            <a:grpSpLocks/>
          </p:cNvGrpSpPr>
          <p:nvPr/>
        </p:nvGrpSpPr>
        <p:grpSpPr bwMode="auto">
          <a:xfrm>
            <a:off x="1846264" y="1430339"/>
            <a:ext cx="8353425" cy="5311775"/>
            <a:chOff x="113" y="837"/>
            <a:chExt cx="5262" cy="3346"/>
          </a:xfrm>
        </p:grpSpPr>
        <p:pic>
          <p:nvPicPr>
            <p:cNvPr id="47109" name="Picture 5">
              <a:extLst>
                <a:ext uri="{FF2B5EF4-FFF2-40B4-BE49-F238E27FC236}">
                  <a16:creationId xmlns:a16="http://schemas.microsoft.com/office/drawing/2014/main" id="{59CBBA95-ADBE-433F-AFA4-2158A08F5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837"/>
              <a:ext cx="5217" cy="3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110" name="Picture 6">
              <a:extLst>
                <a:ext uri="{FF2B5EF4-FFF2-40B4-BE49-F238E27FC236}">
                  <a16:creationId xmlns:a16="http://schemas.microsoft.com/office/drawing/2014/main" id="{44687AE0-3E3D-4EC2-9E60-4C9FF688B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3793"/>
              <a:ext cx="1905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19C82EE-0739-4357-9CB4-7B074889E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7F830721-BE14-473E-9401-E1608140BA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轉移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0679BD8-FBD0-4F6F-AA52-4D81A77D3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8132" name="Group 9">
            <a:extLst>
              <a:ext uri="{FF2B5EF4-FFF2-40B4-BE49-F238E27FC236}">
                <a16:creationId xmlns:a16="http://schemas.microsoft.com/office/drawing/2014/main" id="{D3C6A93C-3548-43C9-B91C-DA19D144EBF9}"/>
              </a:ext>
            </a:extLst>
          </p:cNvPr>
          <p:cNvGrpSpPr>
            <a:grpSpLocks/>
          </p:cNvGrpSpPr>
          <p:nvPr/>
        </p:nvGrpSpPr>
        <p:grpSpPr bwMode="auto">
          <a:xfrm>
            <a:off x="1651000" y="1628775"/>
            <a:ext cx="8909050" cy="4008438"/>
            <a:chOff x="80" y="1026"/>
            <a:chExt cx="5612" cy="2525"/>
          </a:xfrm>
        </p:grpSpPr>
        <p:pic>
          <p:nvPicPr>
            <p:cNvPr id="48133" name="Picture 7">
              <a:extLst>
                <a:ext uri="{FF2B5EF4-FFF2-40B4-BE49-F238E27FC236}">
                  <a16:creationId xmlns:a16="http://schemas.microsoft.com/office/drawing/2014/main" id="{E613BFB7-57D4-4E61-A301-9DB7FC514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" y="1026"/>
              <a:ext cx="5612" cy="2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8134" name="Picture 8">
              <a:extLst>
                <a:ext uri="{FF2B5EF4-FFF2-40B4-BE49-F238E27FC236}">
                  <a16:creationId xmlns:a16="http://schemas.microsoft.com/office/drawing/2014/main" id="{BE19D6C4-0D07-44E7-B755-8508BB874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1026"/>
              <a:ext cx="30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9859687-1495-4A43-B1DC-3100EFEC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EBFDB735-0984-4C43-8285-222A1E1BD22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</a:t>
            </a:r>
            <a:r>
              <a:rPr lang="en-US" altLang="en-US" sz="4400"/>
              <a:t>特效</a:t>
            </a:r>
            <a:endParaRPr lang="zh-TW" altLang="en-US" sz="4400"/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F15AADC2-EEC8-48B2-ACD1-BF46393F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設定動畫播放方式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建立動畫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5FE0FD-8FC5-4E67-8516-FEB57857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402B3590-D92F-4912-85F1-F4A2FD2DD1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設定動畫播放方式</a:t>
            </a:r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7273810F-9B7B-4174-8B35-E1C2FECA3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animation-duration</a:t>
            </a:r>
            <a:r>
              <a:rPr lang="zh-TW" altLang="en-US"/>
              <a:t>：用來設定動畫播放的時間長度。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animation-delay</a:t>
            </a:r>
            <a:r>
              <a:rPr lang="zh-TW" altLang="en-US"/>
              <a:t>：動畫延遲開始時間。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animation-timing-function</a:t>
            </a:r>
            <a:r>
              <a:rPr lang="zh-TW" altLang="en-US"/>
              <a:t>：指定動畫播放過程各階段的快慢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animation-iteration-count</a:t>
            </a:r>
            <a:r>
              <a:rPr lang="zh-TW" altLang="en-US"/>
              <a:t>：指定重複次數</a:t>
            </a:r>
            <a:r>
              <a:rPr lang="en-US" altLang="zh-TW"/>
              <a:t>, </a:t>
            </a:r>
            <a:r>
              <a:rPr lang="zh-TW" altLang="en-US"/>
              <a:t>預設值為 </a:t>
            </a:r>
            <a:r>
              <a:rPr lang="en-US" altLang="zh-TW"/>
              <a:t>1, </a:t>
            </a:r>
            <a:r>
              <a:rPr lang="zh-TW" altLang="en-US"/>
              <a:t>表示只播 </a:t>
            </a:r>
            <a:r>
              <a:rPr lang="en-US" altLang="zh-TW"/>
              <a:t>1 </a:t>
            </a:r>
            <a:r>
              <a:rPr lang="zh-TW" altLang="en-US"/>
              <a:t>次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animation-name</a:t>
            </a:r>
            <a:r>
              <a:rPr lang="zh-TW" altLang="en-US"/>
              <a:t>：用來設定</a:t>
            </a:r>
            <a:r>
              <a:rPr lang="en-US" altLang="zh-TW"/>
              <a:t>『</a:t>
            </a:r>
            <a:r>
              <a:rPr lang="zh-TW" altLang="en-US"/>
              <a:t>動畫名稱</a:t>
            </a:r>
            <a:r>
              <a:rPr lang="en-US" altLang="zh-TW"/>
              <a:t>』,  </a:t>
            </a:r>
            <a:r>
              <a:rPr lang="zh-TW" altLang="en-US"/>
              <a:t>這個名稱必須另外用  </a:t>
            </a:r>
            <a:r>
              <a:rPr lang="en-US" altLang="zh-TW"/>
              <a:t>@keyframes</a:t>
            </a:r>
            <a:r>
              <a:rPr lang="zh-TW" altLang="en-US"/>
              <a:t>規則指定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4700F92-9661-4ACC-94B6-F71A7B34F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18D43CC4-D4FC-4B8C-96F3-E81EA626D3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設定動畫播放方式</a:t>
            </a:r>
          </a:p>
        </p:txBody>
      </p:sp>
      <p:sp>
        <p:nvSpPr>
          <p:cNvPr id="51203" name="內容版面配置區 2">
            <a:extLst>
              <a:ext uri="{FF2B5EF4-FFF2-40B4-BE49-F238E27FC236}">
                <a16:creationId xmlns:a16="http://schemas.microsoft.com/office/drawing/2014/main" id="{286F7559-AD31-41BC-9B97-5D2D186F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159DF08D-85C7-42FC-B38C-94A52F4A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09789"/>
            <a:ext cx="784860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A262E19-F4CD-40AA-858C-576A56E4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0C0EFE56-DD4C-4DB6-ADBA-2052A8CABA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A12BCD62-C157-4FBB-B332-7B5B57BE1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52228" name="Group 7">
            <a:extLst>
              <a:ext uri="{FF2B5EF4-FFF2-40B4-BE49-F238E27FC236}">
                <a16:creationId xmlns:a16="http://schemas.microsoft.com/office/drawing/2014/main" id="{1A76B3E1-BA2B-4929-9374-0ECC072A151E}"/>
              </a:ext>
            </a:extLst>
          </p:cNvPr>
          <p:cNvGrpSpPr>
            <a:grpSpLocks/>
          </p:cNvGrpSpPr>
          <p:nvPr/>
        </p:nvGrpSpPr>
        <p:grpSpPr bwMode="auto">
          <a:xfrm>
            <a:off x="2063751" y="1628775"/>
            <a:ext cx="6677025" cy="4381500"/>
            <a:chOff x="340" y="1026"/>
            <a:chExt cx="4206" cy="2760"/>
          </a:xfrm>
        </p:grpSpPr>
        <p:pic>
          <p:nvPicPr>
            <p:cNvPr id="52229" name="Picture 5">
              <a:extLst>
                <a:ext uri="{FF2B5EF4-FFF2-40B4-BE49-F238E27FC236}">
                  <a16:creationId xmlns:a16="http://schemas.microsoft.com/office/drawing/2014/main" id="{F33C61CD-B760-4C5E-AE70-8573CBBE4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026"/>
              <a:ext cx="4176" cy="1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230" name="Picture 6">
              <a:extLst>
                <a:ext uri="{FF2B5EF4-FFF2-40B4-BE49-F238E27FC236}">
                  <a16:creationId xmlns:a16="http://schemas.microsoft.com/office/drawing/2014/main" id="{D68E67DF-F84F-4BE6-808E-30D09AE49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2160"/>
              <a:ext cx="4206" cy="16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EB0A286-41AA-4852-8E66-0E710AF4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3195078A-B607-4ACD-825A-9319741FF64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E57FFCC7-6806-4924-AAC8-92DAA40C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margin</a:t>
            </a:r>
            <a:r>
              <a:rPr lang="zh-TW" altLang="en-US"/>
              <a:t>：最外圈的部份</a:t>
            </a:r>
            <a:r>
              <a:rPr lang="en-US" altLang="zh-TW"/>
              <a:t>, </a:t>
            </a:r>
            <a:r>
              <a:rPr lang="zh-TW" altLang="en-US"/>
              <a:t>中文可稱為邊界。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border</a:t>
            </a:r>
            <a:r>
              <a:rPr lang="zh-TW" altLang="en-US"/>
              <a:t>：框線。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padding</a:t>
            </a:r>
            <a:r>
              <a:rPr lang="zh-TW" altLang="en-US"/>
              <a:t>：內距</a:t>
            </a:r>
            <a:r>
              <a:rPr lang="en-US" altLang="zh-TW"/>
              <a:t>, </a:t>
            </a:r>
            <a:r>
              <a:rPr lang="zh-TW" altLang="en-US"/>
              <a:t>是元素內容 </a:t>
            </a:r>
            <a:r>
              <a:rPr lang="en-US" altLang="zh-TW"/>
              <a:t>(</a:t>
            </a:r>
            <a:r>
              <a:rPr lang="zh-TW" altLang="en-US"/>
              <a:t>例如文字</a:t>
            </a:r>
            <a:r>
              <a:rPr lang="en-US" altLang="zh-TW"/>
              <a:t>) </a:t>
            </a:r>
            <a:r>
              <a:rPr lang="zh-TW" altLang="en-US"/>
              <a:t>與框線間的留白部份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內容區 </a:t>
            </a:r>
            <a:r>
              <a:rPr lang="en-US" altLang="zh-TW"/>
              <a:t>(Content Area)</a:t>
            </a:r>
            <a:r>
              <a:rPr lang="zh-TW" altLang="en-US"/>
              <a:t>：元素內容的文字或圖片。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A3AB3A6-6738-4257-B77E-53BD4473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51108933-33FE-44B1-BE87-60B6BABCF3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3251" name="內容版面配置區 2">
            <a:extLst>
              <a:ext uri="{FF2B5EF4-FFF2-40B4-BE49-F238E27FC236}">
                <a16:creationId xmlns:a16="http://schemas.microsoft.com/office/drawing/2014/main" id="{B7172FEF-6BEF-4D5E-AE06-EEFCEEB30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3252" name="Picture 7">
            <a:extLst>
              <a:ext uri="{FF2B5EF4-FFF2-40B4-BE49-F238E27FC236}">
                <a16:creationId xmlns:a16="http://schemas.microsoft.com/office/drawing/2014/main" id="{37497CE9-0B25-465B-95B4-FB25DC4C8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4" y="1814514"/>
            <a:ext cx="8639175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018065-D8F1-418D-A7AF-45DA952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0B267792-4762-4078-8F7C-35E9FF339F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4275" name="內容版面配置區 2">
            <a:extLst>
              <a:ext uri="{FF2B5EF4-FFF2-40B4-BE49-F238E27FC236}">
                <a16:creationId xmlns:a16="http://schemas.microsoft.com/office/drawing/2014/main" id="{7382E259-E19A-453E-8DE1-A501977B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4276" name="Picture 5">
            <a:extLst>
              <a:ext uri="{FF2B5EF4-FFF2-40B4-BE49-F238E27FC236}">
                <a16:creationId xmlns:a16="http://schemas.microsoft.com/office/drawing/2014/main" id="{50743BF9-F8D3-47E5-B891-B491C583F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579564"/>
            <a:ext cx="8143875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2FE55D-9B87-4592-8E42-3EC2A86C2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7F484A37-AD92-45B4-983F-A57062D897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5299" name="內容版面配置區 2">
            <a:extLst>
              <a:ext uri="{FF2B5EF4-FFF2-40B4-BE49-F238E27FC236}">
                <a16:creationId xmlns:a16="http://schemas.microsoft.com/office/drawing/2014/main" id="{D97039D0-BDDB-4350-9F35-B56E31266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B834288D-C51D-4893-B0BA-C1DAA9ADF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947864"/>
            <a:ext cx="8143875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04188F-E55E-4E1D-917B-06F465DE0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6A276CA9-93A4-443A-B4CC-8580884CB0F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6323" name="內容版面配置區 2">
            <a:extLst>
              <a:ext uri="{FF2B5EF4-FFF2-40B4-BE49-F238E27FC236}">
                <a16:creationId xmlns:a16="http://schemas.microsoft.com/office/drawing/2014/main" id="{9A105AF4-45A1-4037-BF63-05A00B1F9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6324" name="Picture 5">
            <a:extLst>
              <a:ext uri="{FF2B5EF4-FFF2-40B4-BE49-F238E27FC236}">
                <a16:creationId xmlns:a16="http://schemas.microsoft.com/office/drawing/2014/main" id="{4A7376A6-A2E7-4056-BC8F-E49D773D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039938"/>
            <a:ext cx="8893175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42CAA3-31B1-42C4-B2A2-8DF23344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D30AE604-4E99-4057-9BD7-8D088B6622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2857A16C-397B-49A4-9E29-9A7477C8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7348" name="Picture 5">
            <a:extLst>
              <a:ext uri="{FF2B5EF4-FFF2-40B4-BE49-F238E27FC236}">
                <a16:creationId xmlns:a16="http://schemas.microsoft.com/office/drawing/2014/main" id="{4151E51E-10CE-4E46-B674-45F7ED70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9" y="2005014"/>
            <a:ext cx="85058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18179A-301F-40EE-9F17-00170428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D05377C3-8EDA-4DC4-8033-2234BD7CBA7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EC851B2F-EC28-47D8-BE7F-9FD0DE34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F32F0AD3-A1B3-4F29-9272-C8CE28FCF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2157414"/>
            <a:ext cx="8964612" cy="273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0C24B1-B534-49BF-92A1-AB9881AA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64112316-7317-4856-A565-9A282D74B1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47955386-8F49-46BB-BE4C-51B457CB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18A86445-63D3-4541-9DC0-FCF16F01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501776"/>
            <a:ext cx="8048625" cy="509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C7F4E98-A8EE-4FAA-90CB-D4A3F0723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394FAD2F-CE35-409E-9298-5E17B56C1A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60419" name="內容版面配置區 2">
            <a:extLst>
              <a:ext uri="{FF2B5EF4-FFF2-40B4-BE49-F238E27FC236}">
                <a16:creationId xmlns:a16="http://schemas.microsoft.com/office/drawing/2014/main" id="{3FC9A126-CD56-45C2-A62C-72371850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0420" name="Picture 5">
            <a:extLst>
              <a:ext uri="{FF2B5EF4-FFF2-40B4-BE49-F238E27FC236}">
                <a16:creationId xmlns:a16="http://schemas.microsoft.com/office/drawing/2014/main" id="{0E2B3AFE-B745-4C3A-B723-67FB670BB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9" y="1695450"/>
            <a:ext cx="8048625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C630DC6-3748-47BD-B732-C6CB84E7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AF26A914-558B-418E-9870-E5BDAFE057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61443" name="內容版面配置區 2">
            <a:extLst>
              <a:ext uri="{FF2B5EF4-FFF2-40B4-BE49-F238E27FC236}">
                <a16:creationId xmlns:a16="http://schemas.microsoft.com/office/drawing/2014/main" id="{CD6BB33B-C8E0-43BC-9FE9-8581710D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1444" name="Picture 5">
            <a:extLst>
              <a:ext uri="{FF2B5EF4-FFF2-40B4-BE49-F238E27FC236}">
                <a16:creationId xmlns:a16="http://schemas.microsoft.com/office/drawing/2014/main" id="{83BE8907-6C79-47A3-8E88-0063896E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4" y="1412875"/>
            <a:ext cx="8181975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2D10A1-E558-465E-B790-6F7ADE8B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9E53603B-1DB0-4B00-89E6-D0611AD5A4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建立動畫</a:t>
            </a:r>
          </a:p>
        </p:txBody>
      </p:sp>
      <p:sp>
        <p:nvSpPr>
          <p:cNvPr id="62467" name="內容版面配置區 2">
            <a:extLst>
              <a:ext uri="{FF2B5EF4-FFF2-40B4-BE49-F238E27FC236}">
                <a16:creationId xmlns:a16="http://schemas.microsoft.com/office/drawing/2014/main" id="{9121BA6D-4700-490C-A23E-5E2442E6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C2AE915D-E0CF-47C1-B879-22A9D781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9" y="1709739"/>
            <a:ext cx="73628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B21B4FE-5F37-46E8-9BA3-8E8DBD86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96788D07-B3D7-445E-B947-88A63C5FCD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254CB9F-7FCA-4284-8EC3-2D16DF244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9A3C9DA5-C086-4F88-B961-B724957C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9" y="1966914"/>
            <a:ext cx="5267325" cy="292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9E13F7-F9E3-491C-8394-8AA10E50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77DEB50D-B161-451E-B023-95A49251AFA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EE936D5-CE5E-4F97-82C8-CF3E3E6BD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CC1A0325-6AA3-4026-87F0-DA7D765AA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4" y="1928814"/>
            <a:ext cx="688657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F877FF-225F-4BB1-982C-5ECF3BBB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35BDE5BC-6C6C-45C4-9E26-2002AE02B8B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8152449-F7C2-435C-904D-D2592E1B3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ABCD5E30-590D-48AD-AD7F-B7B46CC93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460500"/>
            <a:ext cx="5761038" cy="5208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44E49E-732D-4087-8030-71964F1D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494657A3-8EB3-444D-91BA-7C9F7B7F7E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認識</a:t>
            </a:r>
            <a:r>
              <a:rPr lang="en-US" altLang="zh-TW" sz="4400"/>
              <a:t> CSS BOX </a:t>
            </a:r>
            <a:r>
              <a:rPr lang="zh-TW" altLang="en-US" sz="4400"/>
              <a:t>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E030F32-B163-441E-89E4-63278618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82DF4151-08C0-42AC-981B-BD7C667DC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227264"/>
            <a:ext cx="8893175" cy="247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489521A-B6A6-47E9-8DAE-71E99C0E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627</Words>
  <Application>Microsoft Office PowerPoint</Application>
  <PresentationFormat>寬螢幕</PresentationFormat>
  <Paragraphs>155</Paragraphs>
  <Slides>59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5" baseType="lpstr">
      <vt:lpstr>微軟正黑體</vt:lpstr>
      <vt:lpstr>新細明體</vt:lpstr>
      <vt:lpstr>Aparajita</vt:lpstr>
      <vt:lpstr>Arial</vt:lpstr>
      <vt:lpstr>Calibri</vt:lpstr>
      <vt:lpstr>Office 佈景主題</vt:lpstr>
      <vt:lpstr>PowerPoint 簡報</vt:lpstr>
      <vt:lpstr>8-1 CSS BOX 模型</vt:lpstr>
      <vt:lpstr>認識 CSS BOX 模型</vt:lpstr>
      <vt:lpstr>認識 CSS BOX 模型</vt:lpstr>
      <vt:lpstr>認識 CSS BOX 模型</vt:lpstr>
      <vt:lpstr>認識 CSS BOX 模型</vt:lpstr>
      <vt:lpstr>認識 CSS BOX 模型</vt:lpstr>
      <vt:lpstr>認識 CSS BOX 模型</vt:lpstr>
      <vt:lpstr>認識 CSS BOX 模型</vt:lpstr>
      <vt:lpstr>設定區塊大小</vt:lpstr>
      <vt:lpstr>設定區塊大小</vt:lpstr>
      <vt:lpstr>8-2 控制元素定位</vt:lpstr>
      <vt:lpstr>使用 float 屬性製作文繞圖效果</vt:lpstr>
      <vt:lpstr>使用 float 屬性製作文繞圖效果</vt:lpstr>
      <vt:lpstr>使用 float 屬性製作文繞圖效果</vt:lpstr>
      <vt:lpstr>利用 clear 屬性限制區塊左右有無 float 區塊</vt:lpstr>
      <vt:lpstr>利用 clear 屬性限制區塊左右有無 float 區塊</vt:lpstr>
      <vt:lpstr>使用 position 屬性定位</vt:lpstr>
      <vt:lpstr>使用 position 屬性定位</vt:lpstr>
      <vt:lpstr>使用 position 屬性定位</vt:lpstr>
      <vt:lpstr>使用 position 屬性定位</vt:lpstr>
      <vt:lpstr>使用 position 屬性定位</vt:lpstr>
      <vt:lpstr>8-3 多欄版面的設計</vt:lpstr>
      <vt:lpstr>兩欄式版面</vt:lpstr>
      <vt:lpstr>兩欄式版面</vt:lpstr>
      <vt:lpstr>兩欄式版面</vt:lpstr>
      <vt:lpstr>8-4 CSS 特效</vt:lpstr>
      <vt:lpstr>濾鏡特效</vt:lpstr>
      <vt:lpstr>濾鏡特效</vt:lpstr>
      <vt:lpstr>濾鏡特效</vt:lpstr>
      <vt:lpstr>濾鏡特效</vt:lpstr>
      <vt:lpstr>濾鏡特效</vt:lpstr>
      <vt:lpstr>濾鏡特效</vt:lpstr>
      <vt:lpstr>陰影特效</vt:lpstr>
      <vt:lpstr>陰影特效</vt:lpstr>
      <vt:lpstr>陰影特效</vt:lpstr>
      <vt:lpstr>陰影特效</vt:lpstr>
      <vt:lpstr>陰影特效</vt:lpstr>
      <vt:lpstr>轉移特效</vt:lpstr>
      <vt:lpstr>轉移特效</vt:lpstr>
      <vt:lpstr>轉移特效</vt:lpstr>
      <vt:lpstr>轉移特效</vt:lpstr>
      <vt:lpstr>轉移特效</vt:lpstr>
      <vt:lpstr>轉移特效</vt:lpstr>
      <vt:lpstr>轉移特效</vt:lpstr>
      <vt:lpstr>動畫特效</vt:lpstr>
      <vt:lpstr>設定動畫播放方式</vt:lpstr>
      <vt:lpstr>設定動畫播放方式</vt:lpstr>
      <vt:lpstr>建立動畫</vt:lpstr>
      <vt:lpstr>建立動畫</vt:lpstr>
      <vt:lpstr>建立動畫</vt:lpstr>
      <vt:lpstr>建立動畫</vt:lpstr>
      <vt:lpstr>建立動畫</vt:lpstr>
      <vt:lpstr>建立動畫</vt:lpstr>
      <vt:lpstr>建立動畫</vt:lpstr>
      <vt:lpstr>建立動畫</vt:lpstr>
      <vt:lpstr>建立動畫</vt:lpstr>
      <vt:lpstr>建立動畫</vt:lpstr>
      <vt:lpstr>建立動畫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Jeff_NCKU</cp:lastModifiedBy>
  <cp:revision>116</cp:revision>
  <dcterms:created xsi:type="dcterms:W3CDTF">2020-08-06T11:30:33Z</dcterms:created>
  <dcterms:modified xsi:type="dcterms:W3CDTF">2020-09-09T10:44:11Z</dcterms:modified>
</cp:coreProperties>
</file>